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0" r:id="rId2"/>
    <p:sldMasterId id="2147483661" r:id="rId3"/>
  </p:sldMasterIdLst>
  <p:notesMasterIdLst>
    <p:notesMasterId r:id="rId14"/>
  </p:notesMasterIdLst>
  <p:handoutMasterIdLst>
    <p:handoutMasterId r:id="rId15"/>
  </p:handoutMasterIdLst>
  <p:sldIdLst>
    <p:sldId id="2211" r:id="rId4"/>
    <p:sldId id="2212" r:id="rId5"/>
    <p:sldId id="2213" r:id="rId6"/>
    <p:sldId id="2225" r:id="rId7"/>
    <p:sldId id="2216" r:id="rId8"/>
    <p:sldId id="2226" r:id="rId9"/>
    <p:sldId id="2227" r:id="rId10"/>
    <p:sldId id="2219" r:id="rId11"/>
    <p:sldId id="2220" r:id="rId12"/>
    <p:sldId id="2221" r:id="rId13"/>
  </p:sldIdLst>
  <p:sldSz cx="9144000" cy="6858000" type="screen4x3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00004A"/>
    <a:srgbClr val="00005C"/>
    <a:srgbClr val="000068"/>
    <a:srgbClr val="000042"/>
    <a:srgbClr val="000058"/>
    <a:srgbClr val="CC3300"/>
    <a:srgbClr val="0000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99" autoAdjust="0"/>
    <p:restoredTop sz="93679" autoAdjust="0"/>
  </p:normalViewPr>
  <p:slideViewPr>
    <p:cSldViewPr showGuides="1">
      <p:cViewPr>
        <p:scale>
          <a:sx n="75" d="100"/>
          <a:sy n="75" d="100"/>
        </p:scale>
        <p:origin x="-792" y="-763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1853" y="-82"/>
      </p:cViewPr>
      <p:guideLst>
        <p:guide orient="horz" pos="2199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659813" y="6686550"/>
            <a:ext cx="5286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708" tIns="45051" rIns="91708" bIns="45051" anchor="ctr">
            <a:spAutoFit/>
          </a:bodyPr>
          <a:lstStyle/>
          <a:p>
            <a:pPr algn="r" defTabSz="930275" eaLnBrk="0" hangingPunct="0"/>
            <a:fld id="{D99A425E-07CC-4DC7-A374-65E2586A14A0}" type="slidenum"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pPr algn="r" defTabSz="930275" eaLnBrk="0" hangingPunct="0"/>
              <a:t>‹#›</a:t>
            </a:fld>
            <a:endParaRPr lang="en-US" i="1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14700"/>
            <a:ext cx="6807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8" tIns="45051" rIns="91708" bIns="45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1813"/>
            <a:ext cx="3478213" cy="2608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659813" y="6686550"/>
            <a:ext cx="5286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708" tIns="45051" rIns="91708" bIns="45051" anchor="ctr">
            <a:spAutoFit/>
          </a:bodyPr>
          <a:lstStyle/>
          <a:p>
            <a:pPr algn="r" defTabSz="930275" eaLnBrk="0" hangingPunct="0"/>
            <a:fld id="{6BFC548E-BE62-4A5E-B65C-FA3C91988D7B}" type="slidenum"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pPr algn="r" defTabSz="930275" eaLnBrk="0" hangingPunct="0"/>
              <a:t>‹#›</a:t>
            </a:fld>
            <a:endParaRPr lang="en-US" i="1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4DCE6515-8D68-4014-9C42-7AD0A8D6F204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DD1E5C52-109B-4829-9414-E6F5C7D337F4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DD1E5C52-109B-4829-9414-E6F5C7D337F4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C8BCF71F-18CE-4B46-9ECC-E3669A149392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C8BCF71F-18CE-4B46-9ECC-E3669A149392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C8BCF71F-18CE-4B46-9ECC-E3669A149392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58615" y="6634407"/>
            <a:ext cx="4022937" cy="349372"/>
          </a:xfrm>
          <a:prstGeom prst="rect">
            <a:avLst/>
          </a:prstGeom>
          <a:noFill/>
        </p:spPr>
        <p:txBody>
          <a:bodyPr/>
          <a:lstStyle/>
          <a:p>
            <a:fld id="{39F06766-D24C-47CE-A2CB-A0FD7FD12F7D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8277-6B77-43C1-8466-F273BF051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77B8E-F09B-4B79-B6AF-4E16E44AD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C6DE0-163B-4A8F-8F28-15C2E28EA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FA96-270A-42C0-AC8B-500291EBD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A362E-94E5-4D83-B230-4B44228D4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B8FF-DF16-404B-BACB-D2037E2C3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7131-0477-4EBD-A34E-508DFB067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AB28E-4E74-4B9B-811C-8A26BD66A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3C3AA-85ED-41C1-A7C4-9EF553350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28E2-B37E-48F6-8ED8-F726484ED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5EBA2-B80C-46A2-86F2-E77F0C693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A8E76-D4FE-4F71-BCD9-1EF21E56A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0C9F-21B9-47C5-BF50-418496E87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0BCF7-0246-4B63-BC80-ACD18E37D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F0966-888A-4A25-BEB5-1398CDF6A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4013C4AE-D6F4-4BE9-B914-A5E2365BD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0FD3B577-C19C-4F41-847B-236952115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1376F623-ABBA-4548-B759-094E0D05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C85729B3-50B0-4F32-BCE8-8A6EDECEF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87AAE537-27D9-4527-B777-AEA46A5D3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9F06-C005-424D-8C53-F49E4509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DB74-87B4-41CD-9B0D-EB434917B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75B4-1021-465C-B7D4-9C0293A9B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5ED6-B75C-4BA9-98CE-DEE956505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86B4-FFF9-4703-AFB2-D4DD2C8E5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4BEE-6CB0-42AF-B819-9195F283D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D9AA-58EE-4E24-B47B-0F284A627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720C3-CB7D-4EB6-A23F-A0010138B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066800"/>
            <a:ext cx="6553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83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56DC467-DFD0-4F9B-9B26-89F91C3D591E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2" name="AutoShape 11"/>
          <p:cNvCxnSpPr>
            <a:cxnSpLocks noChangeShapeType="1"/>
          </p:cNvCxnSpPr>
          <p:nvPr userDrawn="1"/>
        </p:nvCxnSpPr>
        <p:spPr bwMode="auto">
          <a:xfrm>
            <a:off x="0" y="838200"/>
            <a:ext cx="9144000" cy="0"/>
          </a:xfrm>
          <a:prstGeom prst="straightConnector1">
            <a:avLst/>
          </a:prstGeom>
          <a:noFill/>
          <a:ln w="38100" cap="sq">
            <a:solidFill>
              <a:srgbClr val="FF6600"/>
            </a:solidFill>
            <a:round/>
            <a:headEnd/>
            <a:tailEnd/>
          </a:ln>
          <a:effectLst/>
        </p:spPr>
      </p:cxnSp>
      <p:pic>
        <p:nvPicPr>
          <p:cNvPr id="839692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68389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/>
            <a:tailEnd/>
          </a:ln>
        </p:spPr>
      </p:pic>
      <p:pic>
        <p:nvPicPr>
          <p:cNvPr id="15" name="Picture 9" descr="ufb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1143000" cy="838201"/>
          </a:xfrm>
          <a:prstGeom prst="rect">
            <a:avLst/>
          </a:prstGeom>
          <a:noFill/>
        </p:spPr>
      </p:pic>
      <p:pic>
        <p:nvPicPr>
          <p:cNvPr id="17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68389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/>
            <a:tailEnd/>
          </a:ln>
        </p:spPr>
      </p:pic>
      <p:pic>
        <p:nvPicPr>
          <p:cNvPr id="18" name="Picture 3" descr="UF gator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8"/>
          <p:cNvSpPr txBox="1">
            <a:spLocks noChangeArrowheads="1"/>
          </p:cNvSpPr>
          <p:nvPr userDrawn="1"/>
        </p:nvSpPr>
        <p:spPr bwMode="auto">
          <a:xfrm>
            <a:off x="7924800" y="6553200"/>
            <a:ext cx="121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700" b="1" dirty="0"/>
              <a:t>Stephan Eisenschenk, MD</a:t>
            </a:r>
          </a:p>
          <a:p>
            <a:pPr eaLnBrk="0" hangingPunct="0"/>
            <a:r>
              <a:rPr lang="en-US" sz="700" b="1" dirty="0"/>
              <a:t>Department of Neurology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24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24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524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CF8D02F-82BA-43C8-BA28-3FFA638BC54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524167" name="Object 7"/>
          <p:cNvGraphicFramePr>
            <a:graphicFrameLocks noChangeAspect="1"/>
          </p:cNvGraphicFramePr>
          <p:nvPr/>
        </p:nvGraphicFramePr>
        <p:xfrm>
          <a:off x="0" y="0"/>
          <a:ext cx="9129713" cy="6846888"/>
        </p:xfrm>
        <a:graphic>
          <a:graphicData uri="http://schemas.openxmlformats.org/presentationml/2006/ole">
            <p:oleObj spid="_x0000_s2524167" name="Slide" r:id="rId14" imgW="4646774" imgH="3485382" progId="PowerPoint.Slide.8">
              <p:embed/>
            </p:oleObj>
          </a:graphicData>
        </a:graphic>
      </p:graphicFrame>
      <p:sp>
        <p:nvSpPr>
          <p:cNvPr id="2524168" name="Text Box 8"/>
          <p:cNvSpPr txBox="1">
            <a:spLocks noChangeArrowheads="1"/>
          </p:cNvSpPr>
          <p:nvPr/>
        </p:nvSpPr>
        <p:spPr bwMode="auto">
          <a:xfrm>
            <a:off x="0" y="6521450"/>
            <a:ext cx="12192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700" b="1" dirty="0"/>
              <a:t>Stephan Eisenschenk, MD</a:t>
            </a:r>
          </a:p>
          <a:p>
            <a:pPr eaLnBrk="0" hangingPunct="0"/>
            <a:r>
              <a:rPr lang="en-US" sz="700" b="1" dirty="0"/>
              <a:t>Department of Neurology</a:t>
            </a:r>
          </a:p>
        </p:txBody>
      </p:sp>
      <p:pic>
        <p:nvPicPr>
          <p:cNvPr id="2524169" name="Picture 9" descr="ufb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66800" cy="601663"/>
          </a:xfrm>
          <a:prstGeom prst="rect">
            <a:avLst/>
          </a:prstGeom>
          <a:noFill/>
        </p:spPr>
      </p:pic>
      <p:pic>
        <p:nvPicPr>
          <p:cNvPr id="2524170" name="Picture 10" descr="Comp-Ex-Program-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53400" y="0"/>
            <a:ext cx="990600" cy="8159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26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26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526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40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AB90057-18BE-4DB6-9820-FE8F92774F9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526218" name="Picture 10" descr="Comp-Ex-Program-LOGO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77200" y="0"/>
            <a:ext cx="1066800" cy="838200"/>
          </a:xfrm>
          <a:prstGeom prst="rect">
            <a:avLst/>
          </a:prstGeom>
          <a:noFill/>
        </p:spPr>
      </p:pic>
      <p:pic>
        <p:nvPicPr>
          <p:cNvPr id="2526220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</p:spPr>
      </p:pic>
      <p:pic>
        <p:nvPicPr>
          <p:cNvPr id="2526221" name="Picture 13" descr="ufbi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1219200" cy="838200"/>
          </a:xfrm>
          <a:prstGeom prst="rect">
            <a:avLst/>
          </a:prstGeom>
          <a:noFill/>
        </p:spPr>
      </p:pic>
      <p:sp>
        <p:nvSpPr>
          <p:cNvPr id="2526222" name="Text Box 14"/>
          <p:cNvSpPr txBox="1">
            <a:spLocks noChangeArrowheads="1"/>
          </p:cNvSpPr>
          <p:nvPr/>
        </p:nvSpPr>
        <p:spPr bwMode="auto">
          <a:xfrm>
            <a:off x="0" y="6553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800" b="1"/>
              <a:t>Stephan Eisenschenk, MD</a:t>
            </a:r>
          </a:p>
          <a:p>
            <a:pPr eaLnBrk="0" hangingPunct="0"/>
            <a:r>
              <a:rPr lang="en-US" sz="800" b="1"/>
              <a:t>Department of Neurology</a:t>
            </a:r>
          </a:p>
        </p:txBody>
      </p:sp>
      <p:sp>
        <p:nvSpPr>
          <p:cNvPr id="2526224" name="Line 1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44450" cap="sq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3"/>
          <p:cNvSpPr>
            <a:spLocks noGrp="1"/>
          </p:cNvSpPr>
          <p:nvPr>
            <p:ph type="title"/>
          </p:nvPr>
        </p:nvSpPr>
        <p:spPr>
          <a:xfrm>
            <a:off x="1371600" y="2286000"/>
            <a:ext cx="6477000" cy="1524000"/>
          </a:xfrm>
        </p:spPr>
        <p:txBody>
          <a:bodyPr/>
          <a:lstStyle/>
          <a:p>
            <a:pPr eaLnBrk="1" hangingPunct="1"/>
            <a:r>
              <a:rPr dirty="0" smtClean="0"/>
              <a:t>SLEEP</a:t>
            </a:r>
            <a:r>
              <a:rPr lang="en-US" dirty="0" smtClean="0"/>
              <a:t>-</a:t>
            </a:r>
            <a:r>
              <a:rPr dirty="0" smtClean="0"/>
              <a:t>RELATED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BREATHING </a:t>
            </a:r>
            <a:r>
              <a:rPr dirty="0" smtClean="0"/>
              <a:t>DISO</a:t>
            </a:r>
            <a:r>
              <a:rPr lang="en-US" dirty="0" smtClean="0"/>
              <a:t>R</a:t>
            </a:r>
            <a:r>
              <a:rPr dirty="0" smtClean="0"/>
              <a:t>DERS</a:t>
            </a:r>
            <a:endParaRPr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43000" y="914400"/>
            <a:ext cx="6553200" cy="4267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Treatment Options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Continuous </a:t>
            </a:r>
            <a:r>
              <a:rPr lang="en-US" sz="2800" dirty="0" smtClean="0"/>
              <a:t>positive airway pressure (CPAP) is gold standard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Oral appliances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Mandibular</a:t>
            </a:r>
            <a:r>
              <a:rPr lang="en-US" dirty="0" smtClean="0"/>
              <a:t> advancement </a:t>
            </a:r>
            <a:r>
              <a:rPr lang="en-US" dirty="0" smtClean="0"/>
              <a:t>devices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Tongue stabilizing </a:t>
            </a:r>
            <a:r>
              <a:rPr lang="en-US" dirty="0" smtClean="0"/>
              <a:t>devices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Oral/nasal surgery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UPPP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Mandibular</a:t>
            </a:r>
            <a:r>
              <a:rPr lang="en-US" dirty="0" smtClean="0"/>
              <a:t> </a:t>
            </a:r>
            <a:r>
              <a:rPr lang="en-US" dirty="0" smtClean="0"/>
              <a:t>Advancement </a:t>
            </a:r>
            <a:r>
              <a:rPr lang="en-US" dirty="0" smtClean="0"/>
              <a:t>Surgery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Body repositioning therapy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Weight loss</a:t>
            </a: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Adult Obstructive Sleep Apnea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Sleep Related Breathing Disorders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066800"/>
            <a:ext cx="6553200" cy="57912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Primary Central Apnea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Central Apnea Due to </a:t>
            </a:r>
            <a:r>
              <a:rPr lang="en-US" sz="2800" dirty="0" err="1" smtClean="0"/>
              <a:t>Cheyne</a:t>
            </a:r>
            <a:r>
              <a:rPr lang="en-US" sz="2800" dirty="0" smtClean="0"/>
              <a:t> Stokes Breathing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Central Apnea Due to High Altitude Periodic Breathing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Central Apnea Due to Medical Condition Not </a:t>
            </a:r>
            <a:r>
              <a:rPr lang="en-US" sz="2800" dirty="0" err="1" smtClean="0"/>
              <a:t>Cheyne</a:t>
            </a:r>
            <a:r>
              <a:rPr lang="en-US" sz="2800" dirty="0" smtClean="0"/>
              <a:t> Stokes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Central Apnea Due to Drug or Substance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Obstructive Sleep Apnea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Sleep Related Hypoventilation/Hypoxemic Syndromes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Sleep Related Hypoventilation/Hypoxemia Due to Medical Condition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Due to pulmonary </a:t>
            </a:r>
            <a:r>
              <a:rPr lang="en-US" dirty="0" err="1" smtClean="0"/>
              <a:t>parenchymal</a:t>
            </a:r>
            <a:r>
              <a:rPr lang="en-US" dirty="0" smtClean="0"/>
              <a:t> or vascular pathology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Due to lower airways obstruction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Due to neuromuscular &amp; chest wall disorders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Other Sleep Related Breathing Disorders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Sleep apnea/Sleep related breathing disorder, unspecified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Primary Central Sleep Apnea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066800"/>
            <a:ext cx="6553200" cy="57912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Patient reports at least one of the following:</a:t>
            </a:r>
          </a:p>
          <a:p>
            <a:pPr marL="971550" lvl="1" indent="-57150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dirty="0" smtClean="0"/>
              <a:t>Excessive daytime sleepiness</a:t>
            </a:r>
          </a:p>
          <a:p>
            <a:pPr marL="971550" lvl="1" indent="-57150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dirty="0" smtClean="0"/>
              <a:t>Frequent arousals and awakenings during sleep or insomnia complaints</a:t>
            </a:r>
          </a:p>
          <a:p>
            <a:pPr marL="971550" lvl="1" indent="-57150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dirty="0" smtClean="0"/>
              <a:t>Awakening short of breath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err="1" smtClean="0"/>
              <a:t>Polysomnography</a:t>
            </a:r>
            <a:r>
              <a:rPr lang="en-US" dirty="0" smtClean="0"/>
              <a:t> shows 5 or more central apneas per hour of sleep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Primary Central Sleep Apnea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066800"/>
            <a:ext cx="6553200" cy="57912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Points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Caused by instability of the respiratory control system in the transition from wakefulness to sleep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Tend to occur in patients with high </a:t>
            </a:r>
            <a:r>
              <a:rPr lang="en-US" dirty="0" err="1" smtClean="0"/>
              <a:t>ventilatory</a:t>
            </a:r>
            <a:r>
              <a:rPr lang="en-US" dirty="0" smtClean="0"/>
              <a:t> responsiveness to CO</a:t>
            </a:r>
            <a:r>
              <a:rPr lang="en-US" baseline="-25000" dirty="0" smtClean="0"/>
              <a:t>2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lower PaCO</a:t>
            </a:r>
            <a:r>
              <a:rPr lang="en-US" baseline="-25000" dirty="0" smtClean="0"/>
              <a:t>2</a:t>
            </a:r>
            <a:r>
              <a:rPr lang="en-US" dirty="0" smtClean="0"/>
              <a:t> levels exist (close to apnea threshold)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Treatment (recommended): </a:t>
            </a:r>
          </a:p>
          <a:p>
            <a:pPr marL="948690" lvl="2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Adaptive </a:t>
            </a:r>
            <a:r>
              <a:rPr lang="en-US" dirty="0" err="1" smtClean="0"/>
              <a:t>Servoventilation</a:t>
            </a:r>
            <a:r>
              <a:rPr lang="en-US" dirty="0" smtClean="0"/>
              <a:t> (ASV</a:t>
            </a:r>
            <a:r>
              <a:rPr lang="en-US" dirty="0" smtClean="0"/>
              <a:t>): </a:t>
            </a:r>
          </a:p>
          <a:p>
            <a:pPr marL="1405890" lvl="3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Unlike </a:t>
            </a:r>
            <a:r>
              <a:rPr lang="en-US" dirty="0" smtClean="0"/>
              <a:t>conventional sleep disorder breathing therapies such as CPAP for CSA, adaptive </a:t>
            </a:r>
            <a:r>
              <a:rPr lang="en-US" dirty="0" err="1" smtClean="0"/>
              <a:t>servoventilation</a:t>
            </a:r>
            <a:r>
              <a:rPr lang="en-US" dirty="0" smtClean="0"/>
              <a:t> treats complex sleep apnea syndrome and central sleep apnea, normalizes breathing, completely suppressing CSA and/or </a:t>
            </a:r>
            <a:r>
              <a:rPr lang="en-US" dirty="0" err="1" smtClean="0"/>
              <a:t>Cheyne</a:t>
            </a:r>
            <a:r>
              <a:rPr lang="en-US" dirty="0" smtClean="0"/>
              <a:t>-Stokes respiration (CSR)</a:t>
            </a:r>
            <a:r>
              <a:rPr lang="en-US" baseline="30000" dirty="0" smtClean="0"/>
              <a:t> </a:t>
            </a:r>
            <a:r>
              <a:rPr lang="en-US" dirty="0" smtClean="0"/>
              <a:t>and improves sleep architecture (the amount of time the patient spends in slow-wave and REM sleep increases).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Cheyne</a:t>
            </a:r>
            <a:r>
              <a:rPr lang="en-US" sz="3600" dirty="0" smtClean="0"/>
              <a:t> Stokes Breathing Pattern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705600" cy="5486400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800" dirty="0" err="1" smtClean="0"/>
              <a:t>Polysomnography</a:t>
            </a:r>
            <a:r>
              <a:rPr lang="en-US" sz="2800" dirty="0" smtClean="0"/>
              <a:t> shows </a:t>
            </a:r>
            <a:r>
              <a:rPr lang="en-US" sz="2800" dirty="0" smtClean="0"/>
              <a:t>at </a:t>
            </a:r>
            <a:r>
              <a:rPr lang="en-US" sz="2800" dirty="0" smtClean="0"/>
              <a:t>least 10 central apneas and </a:t>
            </a:r>
            <a:r>
              <a:rPr lang="en-US" sz="2800" dirty="0" err="1" smtClean="0"/>
              <a:t>hypopneas</a:t>
            </a:r>
            <a:r>
              <a:rPr lang="en-US" sz="2800" dirty="0" smtClean="0"/>
              <a:t> per hour in which the </a:t>
            </a:r>
            <a:r>
              <a:rPr lang="en-US" sz="2800" dirty="0" err="1" smtClean="0"/>
              <a:t>hyperpnea</a:t>
            </a:r>
            <a:r>
              <a:rPr lang="en-US" sz="2800" dirty="0" smtClean="0"/>
              <a:t> has a crescendo-decrescendo pattern of tidal volume accompanied by frequent arousals from sleep and derangement of sleep </a:t>
            </a:r>
            <a:r>
              <a:rPr lang="en-US" sz="2800" dirty="0" smtClean="0"/>
              <a:t>structure</a:t>
            </a:r>
            <a:endParaRPr lang="en-US" sz="2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800" dirty="0" smtClean="0"/>
              <a:t>The </a:t>
            </a:r>
            <a:r>
              <a:rPr lang="en-US" sz="2800" dirty="0" smtClean="0"/>
              <a:t>breathing disorder occurs in association with a serious medical illness, such as heart failure, stroke, or renal failure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Cheyne</a:t>
            </a:r>
            <a:r>
              <a:rPr lang="en-US" sz="3600" dirty="0" smtClean="0"/>
              <a:t> Stokes Breathing Pattern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838200"/>
            <a:ext cx="6781800" cy="56388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/>
              <a:t>Key </a:t>
            </a:r>
            <a:r>
              <a:rPr lang="en-US" sz="1800" dirty="0" smtClean="0"/>
              <a:t>Points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Usually in NREM, better in REM		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Typically occurs at transition from wakefulness to non-REM sleep and during stages 1 and 2; tends to dissipate and slow wave sleep and REM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Arousals occurred termination apneas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Seen in males, &gt;60 yrs.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/>
              <a:t>Atrial</a:t>
            </a:r>
            <a:r>
              <a:rPr lang="en-US" sz="1800" dirty="0" smtClean="0"/>
              <a:t> fib and </a:t>
            </a:r>
            <a:r>
              <a:rPr lang="en-US" sz="1800" dirty="0" err="1" smtClean="0"/>
              <a:t>hypocapnea</a:t>
            </a:r>
            <a:r>
              <a:rPr lang="en-US" sz="1800" dirty="0" smtClean="0"/>
              <a:t> frequently seen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Awake PaCO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of 38 mm/Hg or less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Moderate oxygen </a:t>
            </a:r>
            <a:r>
              <a:rPr lang="en-US" sz="1800" dirty="0" err="1" smtClean="0"/>
              <a:t>desaturations</a:t>
            </a:r>
            <a:r>
              <a:rPr lang="en-US" sz="1800" dirty="0" smtClean="0"/>
              <a:t> : drops in SpO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to 80-85%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Treatment (recommended): </a:t>
            </a:r>
          </a:p>
          <a:p>
            <a:pPr marL="948690" lvl="2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Adaptive </a:t>
            </a:r>
            <a:r>
              <a:rPr lang="en-US" sz="1800" dirty="0" err="1" smtClean="0"/>
              <a:t>Servoventilation</a:t>
            </a:r>
            <a:r>
              <a:rPr lang="en-US" sz="1800" dirty="0" smtClean="0"/>
              <a:t> (ASV): </a:t>
            </a:r>
          </a:p>
          <a:p>
            <a:pPr marL="1405890" lvl="3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Unlike conventional sleep disorder breathing therapies such as CPAP for CSA, adaptive </a:t>
            </a:r>
            <a:r>
              <a:rPr lang="en-US" sz="1800" dirty="0" err="1" smtClean="0"/>
              <a:t>servoventilation</a:t>
            </a:r>
            <a:r>
              <a:rPr lang="en-US" sz="1800" dirty="0" smtClean="0"/>
              <a:t> treats complex sleep apnea syndrome and central sleep apnea, normalizes breathing, completely suppressing CSA and/or </a:t>
            </a:r>
            <a:r>
              <a:rPr lang="en-US" sz="1800" dirty="0" err="1" smtClean="0"/>
              <a:t>Cheyne</a:t>
            </a:r>
            <a:r>
              <a:rPr lang="en-US" sz="1800" dirty="0" smtClean="0"/>
              <a:t>-Stokes respiration (CSR)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and improves sleep architecture (the amount of time the patient spends in slow-wave and REM sleep increases).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Central Sleep Apnea Due to </a:t>
            </a:r>
            <a:br>
              <a:rPr lang="en-US" sz="3600" dirty="0" smtClean="0"/>
            </a:br>
            <a:r>
              <a:rPr lang="en-US" sz="3600" dirty="0" smtClean="0"/>
              <a:t>Drug or Substance</a:t>
            </a:r>
            <a:endParaRPr lang="en-US" sz="36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066800"/>
            <a:ext cx="6553200" cy="548640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800" dirty="0" smtClean="0"/>
              <a:t>The patient has been taking long acting </a:t>
            </a:r>
            <a:r>
              <a:rPr lang="en-US" sz="2800" dirty="0" err="1" smtClean="0"/>
              <a:t>opioid</a:t>
            </a:r>
            <a:r>
              <a:rPr lang="en-US" sz="2800" dirty="0" smtClean="0"/>
              <a:t> regularly for at least 2 months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800" dirty="0" err="1" smtClean="0"/>
              <a:t>Polysomnography</a:t>
            </a:r>
            <a:r>
              <a:rPr lang="en-US" sz="2800" dirty="0" smtClean="0"/>
              <a:t> </a:t>
            </a:r>
            <a:r>
              <a:rPr lang="en-US" sz="2800" dirty="0" smtClean="0"/>
              <a:t>shows </a:t>
            </a:r>
            <a:r>
              <a:rPr lang="en-US" sz="2800" dirty="0" smtClean="0"/>
              <a:t>a central apnea index of &gt; 5 or periodic breathing (at </a:t>
            </a:r>
            <a:r>
              <a:rPr lang="en-US" sz="2800" dirty="0" smtClean="0"/>
              <a:t>least 10 central apneas and </a:t>
            </a:r>
            <a:r>
              <a:rPr lang="en-US" sz="2800" dirty="0" err="1" smtClean="0"/>
              <a:t>hypopneas</a:t>
            </a:r>
            <a:r>
              <a:rPr lang="en-US" sz="2800" dirty="0" smtClean="0"/>
              <a:t> per hour </a:t>
            </a:r>
            <a:r>
              <a:rPr lang="en-US" sz="2800" dirty="0" smtClean="0"/>
              <a:t>in which the </a:t>
            </a:r>
            <a:r>
              <a:rPr lang="en-US" sz="2800" dirty="0" err="1" smtClean="0"/>
              <a:t>hyperpnea</a:t>
            </a:r>
            <a:r>
              <a:rPr lang="en-US" sz="2800" dirty="0" smtClean="0"/>
              <a:t> has </a:t>
            </a:r>
            <a:r>
              <a:rPr lang="en-US" sz="2800" dirty="0" smtClean="0"/>
              <a:t>a crescendo-decrescendo pattern of tidal volume accompanied by frequent arousals from sleep and derangement of sleep </a:t>
            </a:r>
            <a:r>
              <a:rPr lang="en-US" sz="2800" dirty="0" smtClean="0"/>
              <a:t>structure)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endParaRPr lang="en-US" sz="2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Key Points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Most commonly associated with methadone but other narcotic agents have been implicated</a:t>
            </a:r>
            <a:endParaRPr lang="en-US" sz="2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Adult Obstructive Sleep Apnea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066800"/>
            <a:ext cx="6553200" cy="5410200"/>
          </a:xfrm>
        </p:spPr>
        <p:txBody>
          <a:bodyPr>
            <a:normAutofit fontScale="70000" lnSpcReduction="2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At least one of the following applies: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The patient complains of EDS, fatigue, or insomnia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Patient wakes up Breath-holding, gasping, or choking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Bed partner reports loud snoring were breathing interruptions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err="1" smtClean="0"/>
              <a:t>Polysomnography</a:t>
            </a:r>
            <a:r>
              <a:rPr lang="en-US" sz="3400" dirty="0" smtClean="0"/>
              <a:t> shows the following: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u="sng" dirty="0" smtClean="0"/>
              <a:t>&gt;</a:t>
            </a:r>
            <a:r>
              <a:rPr lang="en-US" sz="3400" dirty="0" smtClean="0"/>
              <a:t> 5 </a:t>
            </a:r>
            <a:r>
              <a:rPr lang="en-US" sz="3400" dirty="0" err="1" smtClean="0"/>
              <a:t>scorable</a:t>
            </a:r>
            <a:r>
              <a:rPr lang="en-US" sz="3400" dirty="0" smtClean="0"/>
              <a:t> respiratory events per hour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Evidence of respiratory effort during all or portion of each respiratory event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400" dirty="0" smtClean="0"/>
              <a:t>			OR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err="1" smtClean="0"/>
              <a:t>Polysomnography</a:t>
            </a:r>
            <a:r>
              <a:rPr lang="en-US" sz="3400" dirty="0" smtClean="0"/>
              <a:t> shows the following: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u="sng" dirty="0" smtClean="0"/>
              <a:t>&gt;</a:t>
            </a:r>
            <a:r>
              <a:rPr lang="en-US" sz="3400" dirty="0" smtClean="0"/>
              <a:t> 15 </a:t>
            </a:r>
            <a:r>
              <a:rPr lang="en-US" sz="3400" dirty="0" err="1" smtClean="0"/>
              <a:t>scorable</a:t>
            </a:r>
            <a:r>
              <a:rPr lang="en-US" sz="3400" dirty="0" smtClean="0"/>
              <a:t> respiratory events per hour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/>
              <a:t>Evidence of respiratory effort during all or portion of each respiratory event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105400"/>
          </a:xfrm>
        </p:spPr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KEY POINTS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Increased </a:t>
            </a:r>
            <a:r>
              <a:rPr lang="en-US" sz="2800" dirty="0" smtClean="0"/>
              <a:t>incidence of morning headaches, hypertension, EDS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Events 10-30 sec. long but can be a minute or more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Events worse in REM due to skeletal muscle atonia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Associated with </a:t>
            </a:r>
            <a:r>
              <a:rPr lang="en-US" sz="2800" dirty="0" err="1" smtClean="0"/>
              <a:t>desats</a:t>
            </a:r>
            <a:r>
              <a:rPr lang="en-US" sz="2800" dirty="0" smtClean="0"/>
              <a:t> from 1% to &gt;40%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Longer in duration and more severe </a:t>
            </a:r>
            <a:r>
              <a:rPr lang="en-US" sz="2800" dirty="0" err="1" smtClean="0"/>
              <a:t>desats</a:t>
            </a:r>
            <a:r>
              <a:rPr lang="en-US" sz="2800" dirty="0" smtClean="0"/>
              <a:t> in REM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Snoring and excessive daytime sleepiness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Worse with alcohol consumption &amp; increase in  weight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At risk for systemic hypertension and type II diabetes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Adult Obstructive Sleep Apnea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BI-Gator template">
  <a:themeElements>
    <a:clrScheme name="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FBI Blue Fade">
  <a:themeElements>
    <a:clrScheme name="1_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FBI Blue Fade">
  <a:themeElements>
    <a:clrScheme name="2_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2_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Pages>11</Pages>
  <Words>562</Words>
  <Application>Microsoft Office PowerPoint</Application>
  <PresentationFormat>On-screen Show (4:3)</PresentationFormat>
  <Paragraphs>90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MBI-Gator template</vt:lpstr>
      <vt:lpstr>1_UFBI Blue Fade</vt:lpstr>
      <vt:lpstr>2_UFBI Blue Fade</vt:lpstr>
      <vt:lpstr>Slide</vt:lpstr>
      <vt:lpstr>SLEEP-RELATED  BREATHING DISORDERS</vt:lpstr>
      <vt:lpstr>Sleep Related Breathing Disorders</vt:lpstr>
      <vt:lpstr>Primary Central Sleep Apnea</vt:lpstr>
      <vt:lpstr>Primary Central Sleep Apnea</vt:lpstr>
      <vt:lpstr>Cheyne Stokes Breathing Pattern</vt:lpstr>
      <vt:lpstr>Cheyne Stokes Breathing Pattern</vt:lpstr>
      <vt:lpstr>Central Sleep Apnea Due to  Drug or Substance</vt:lpstr>
      <vt:lpstr>Adult Obstructive Sleep Apnea</vt:lpstr>
      <vt:lpstr>Adult Obstructive Sleep Apnea</vt:lpstr>
      <vt:lpstr>Adult Obstructive Sleep Apnea</vt:lpstr>
    </vt:vector>
  </TitlesOfParts>
  <Company>McKnight Brain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marketing</dc:subject>
  <dc:creator>eisensj</dc:creator>
  <cp:lastModifiedBy>eisensj</cp:lastModifiedBy>
  <cp:revision>8</cp:revision>
  <cp:lastPrinted>2000-02-21T20:06:23Z</cp:lastPrinted>
  <dcterms:created xsi:type="dcterms:W3CDTF">2012-02-13T20:30:56Z</dcterms:created>
  <dcterms:modified xsi:type="dcterms:W3CDTF">2012-02-16T02:26:12Z</dcterms:modified>
</cp:coreProperties>
</file>